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352" r:id="rId27"/>
    <p:sldId id="280" r:id="rId28"/>
    <p:sldId id="298" r:id="rId29"/>
    <p:sldId id="299" r:id="rId30"/>
    <p:sldId id="338" r:id="rId31"/>
    <p:sldId id="342" r:id="rId32"/>
    <p:sldId id="300" r:id="rId33"/>
    <p:sldId id="344" r:id="rId34"/>
    <p:sldId id="335" r:id="rId35"/>
    <p:sldId id="332" r:id="rId36"/>
    <p:sldId id="356" r:id="rId37"/>
    <p:sldId id="357" r:id="rId38"/>
    <p:sldId id="348" r:id="rId39"/>
    <p:sldId id="349" r:id="rId40"/>
    <p:sldId id="315" r:id="rId41"/>
    <p:sldId id="316" r:id="rId42"/>
    <p:sldId id="317" r:id="rId43"/>
    <p:sldId id="353" r:id="rId44"/>
    <p:sldId id="282" r:id="rId45"/>
    <p:sldId id="301" r:id="rId46"/>
    <p:sldId id="347" r:id="rId47"/>
    <p:sldId id="361" r:id="rId48"/>
    <p:sldId id="320" r:id="rId49"/>
    <p:sldId id="321" r:id="rId50"/>
    <p:sldId id="354" r:id="rId51"/>
    <p:sldId id="331" r:id="rId52"/>
    <p:sldId id="303" r:id="rId53"/>
    <p:sldId id="302" r:id="rId54"/>
    <p:sldId id="337" r:id="rId55"/>
    <p:sldId id="362" r:id="rId56"/>
    <p:sldId id="322" r:id="rId57"/>
    <p:sldId id="323" r:id="rId58"/>
    <p:sldId id="355" r:id="rId59"/>
    <p:sldId id="281" r:id="rId60"/>
    <p:sldId id="343" r:id="rId61"/>
    <p:sldId id="295" r:id="rId62"/>
    <p:sldId id="296" r:id="rId63"/>
    <p:sldId id="297" r:id="rId64"/>
    <p:sldId id="329" r:id="rId65"/>
    <p:sldId id="326" r:id="rId66"/>
    <p:sldId id="314" r:id="rId67"/>
    <p:sldId id="358" r:id="rId68"/>
    <p:sldId id="359" r:id="rId69"/>
    <p:sldId id="360" r:id="rId70"/>
    <p:sldId id="328" r:id="rId71"/>
    <p:sldId id="324" r:id="rId72"/>
    <p:sldId id="325" r:id="rId73"/>
    <p:sldId id="265" r:id="rId74"/>
    <p:sldId id="266" r:id="rId75"/>
    <p:sldId id="350" r:id="rId76"/>
    <p:sldId id="336" r:id="rId77"/>
    <p:sldId id="346" r:id="rId78"/>
    <p:sldId id="339" r:id="rId79"/>
    <p:sldId id="341" r:id="rId80"/>
    <p:sldId id="340" r:id="rId81"/>
    <p:sldId id="345" r:id="rId82"/>
    <p:sldId id="271" r:id="rId83"/>
    <p:sldId id="272" r:id="rId84"/>
    <p:sldId id="285" r:id="rId85"/>
    <p:sldId id="273" r:id="rId86"/>
    <p:sldId id="274" r:id="rId87"/>
    <p:sldId id="284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56"/>
            <p14:sldId id="357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54"/>
            <p14:sldId id="331"/>
            <p14:sldId id="303"/>
            <p14:sldId id="302"/>
            <p14:sldId id="337"/>
            <p14:sldId id="362"/>
            <p14:sldId id="322"/>
            <p14:sldId id="323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328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36"/>
            <p14:sldId id="346"/>
            <p14:sldId id="339"/>
            <p14:sldId id="341"/>
            <p14:sldId id="340"/>
            <p14:sldId id="345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000"/>
    <a:srgbClr val="FF0000"/>
    <a:srgbClr val="FF8C0D"/>
    <a:srgbClr val="89451F"/>
    <a:srgbClr val="AA402E"/>
    <a:srgbClr val="4A9C3C"/>
    <a:srgbClr val="33CC33"/>
    <a:srgbClr val="0066FF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10" d="100"/>
          <a:sy n="110" d="100"/>
        </p:scale>
        <p:origin x="10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4.wdp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hdphoto" Target="../media/hdphoto9.wdp"/><Relationship Id="rId7" Type="http://schemas.openxmlformats.org/officeDocument/2006/relationships/image" Target="../media/image7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18.png"/><Relationship Id="rId18" Type="http://schemas.microsoft.com/office/2007/relationships/hdphoto" Target="../media/hdphoto17.wdp"/><Relationship Id="rId26" Type="http://schemas.openxmlformats.org/officeDocument/2006/relationships/image" Target="../media/image125.png"/><Relationship Id="rId3" Type="http://schemas.openxmlformats.org/officeDocument/2006/relationships/image" Target="../media/image113.png"/><Relationship Id="rId21" Type="http://schemas.openxmlformats.org/officeDocument/2006/relationships/image" Target="../media/image122.png"/><Relationship Id="rId7" Type="http://schemas.openxmlformats.org/officeDocument/2006/relationships/image" Target="../media/image115.png"/><Relationship Id="rId12" Type="http://schemas.microsoft.com/office/2007/relationships/hdphoto" Target="../media/hdphoto14.wdp"/><Relationship Id="rId17" Type="http://schemas.openxmlformats.org/officeDocument/2006/relationships/image" Target="../media/image120.png"/><Relationship Id="rId25" Type="http://schemas.microsoft.com/office/2007/relationships/hdphoto" Target="../media/hdphoto20.wdp"/><Relationship Id="rId2" Type="http://schemas.openxmlformats.org/officeDocument/2006/relationships/image" Target="../media/image112.jpeg"/><Relationship Id="rId16" Type="http://schemas.microsoft.com/office/2007/relationships/hdphoto" Target="../media/hdphoto16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1.wdp"/><Relationship Id="rId11" Type="http://schemas.openxmlformats.org/officeDocument/2006/relationships/image" Target="../media/image117.png"/><Relationship Id="rId24" Type="http://schemas.openxmlformats.org/officeDocument/2006/relationships/image" Target="../media/image124.png"/><Relationship Id="rId5" Type="http://schemas.openxmlformats.org/officeDocument/2006/relationships/image" Target="../media/image114.png"/><Relationship Id="rId15" Type="http://schemas.openxmlformats.org/officeDocument/2006/relationships/image" Target="../media/image119.png"/><Relationship Id="rId23" Type="http://schemas.openxmlformats.org/officeDocument/2006/relationships/image" Target="../media/image123.png"/><Relationship Id="rId10" Type="http://schemas.microsoft.com/office/2007/relationships/hdphoto" Target="../media/hdphoto13.wdp"/><Relationship Id="rId19" Type="http://schemas.openxmlformats.org/officeDocument/2006/relationships/image" Target="../media/image121.png"/><Relationship Id="rId4" Type="http://schemas.microsoft.com/office/2007/relationships/hdphoto" Target="../media/hdphoto10.wdp"/><Relationship Id="rId9" Type="http://schemas.openxmlformats.org/officeDocument/2006/relationships/image" Target="../media/image116.png"/><Relationship Id="rId14" Type="http://schemas.microsoft.com/office/2007/relationships/hdphoto" Target="../media/hdphoto15.wdp"/><Relationship Id="rId22" Type="http://schemas.microsoft.com/office/2007/relationships/hdphoto" Target="../media/hdphoto19.wdp"/><Relationship Id="rId27" Type="http://schemas.microsoft.com/office/2007/relationships/hdphoto" Target="../media/hdphoto21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microsoft.com/office/2007/relationships/hdphoto" Target="../media/hdphoto3.wdp"/><Relationship Id="rId7" Type="http://schemas.microsoft.com/office/2007/relationships/hdphoto" Target="../media/hdphoto2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microsoft.com/office/2007/relationships/hdphoto" Target="../media/hdphoto22.wdp"/><Relationship Id="rId4" Type="http://schemas.openxmlformats.org/officeDocument/2006/relationships/image" Target="../media/image126.png"/><Relationship Id="rId9" Type="http://schemas.microsoft.com/office/2007/relationships/hdphoto" Target="../media/hdphoto24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6.wdp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microsoft.com/office/2007/relationships/hdphoto" Target="../media/hdphoto28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microsoft.com/office/2007/relationships/hdphoto" Target="../media/hdphoto27.wdp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137.png"/><Relationship Id="rId4" Type="http://schemas.microsoft.com/office/2007/relationships/hdphoto" Target="../media/hdphoto29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137.png"/><Relationship Id="rId4" Type="http://schemas.microsoft.com/office/2007/relationships/hdphoto" Target="../media/hdphoto29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Chairperson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Hsing-Kuo Pao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Space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Under construction.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 &gt; </a:t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78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the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Instruction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dirty="0"/>
              <a:t>Mission</a:t>
            </a:r>
            <a:r>
              <a:rPr lang="en-US" altLang="zh-TW" b="1" dirty="0"/>
              <a:t> </a:t>
            </a:r>
            <a:r>
              <a:rPr lang="en-US" altLang="zh-TW" dirty="0"/>
              <a:t>Alphabet</a:t>
            </a:r>
          </a:p>
          <a:p>
            <a:r>
              <a:rPr lang="en-US" altLang="zh-TW" dirty="0"/>
              <a:t>Mission Rules</a:t>
            </a:r>
          </a:p>
          <a:p>
            <a:r>
              <a:rPr lang="en-US" altLang="zh-TW" dirty="0"/>
              <a:t>Mission Graph</a:t>
            </a:r>
          </a:p>
          <a:p>
            <a:pPr lvl="1"/>
            <a:r>
              <a:rPr lang="en-US" altLang="zh-TW" dirty="0"/>
              <a:t>Rewrite System I</a:t>
            </a:r>
          </a:p>
          <a:p>
            <a:pPr lvl="1"/>
            <a:r>
              <a:rPr lang="en-US" altLang="zh-TW" dirty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/>
              <a:t>Voxel-based units</a:t>
            </a:r>
          </a:p>
          <a:p>
            <a:r>
              <a:rPr lang="en-US" altLang="zh-TW" dirty="0"/>
              <a:t>Decorations</a:t>
            </a:r>
          </a:p>
          <a:p>
            <a:r>
              <a:rPr lang="en-US" altLang="zh-TW" dirty="0"/>
              <a:t>Connections</a:t>
            </a:r>
          </a:p>
          <a:p>
            <a:pPr lvl="1"/>
            <a:r>
              <a:rPr lang="en-US" altLang="zh-TW" dirty="0"/>
              <a:t>Entrance</a:t>
            </a:r>
          </a:p>
          <a:p>
            <a:pPr lvl="1"/>
            <a:r>
              <a:rPr lang="en-US" altLang="zh-TW" dirty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/>
              <a:t>Example of 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581546"/>
              </p:ext>
            </p:extLst>
          </p:nvPr>
        </p:nvGraphicFramePr>
        <p:xfrm>
          <a:off x="819302" y="1409700"/>
          <a:ext cx="10543872" cy="4531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explored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RewriteSystem1(child, rules)</a:t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br>
                        <a:rPr lang="en-US" altLang="zh-TW" sz="1400" i="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Random table</a:t>
            </a:r>
          </a:p>
          <a:p>
            <a:r>
              <a:rPr lang="en-US" altLang="zh-TW" dirty="0"/>
              <a:t>Original “0” value has transferred to “-1” means the rule is unlimited usage</a:t>
            </a:r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913795" y="1701275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1863257" y="393123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75C4E1BC-4CE7-4747-A497-B6B6F5923852}"/>
              </a:ext>
            </a:extLst>
          </p:cNvPr>
          <p:cNvGrpSpPr/>
          <p:nvPr/>
        </p:nvGrpSpPr>
        <p:grpSpPr>
          <a:xfrm>
            <a:off x="9236383" y="2988160"/>
            <a:ext cx="2475358" cy="1671756"/>
            <a:chOff x="1096466" y="4078641"/>
            <a:chExt cx="2475358" cy="1671756"/>
          </a:xfrm>
        </p:grpSpPr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6281312-8678-480F-9AED-B817849DD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1004" y="4078641"/>
              <a:ext cx="1302424" cy="1302424"/>
            </a:xfrm>
            <a:prstGeom prst="rect">
              <a:avLst/>
            </a:prstGeom>
          </p:spPr>
        </p:pic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D1624737-8CE8-4C6E-856C-BA6AF2F415C5}"/>
                </a:ext>
              </a:extLst>
            </p:cNvPr>
            <p:cNvSpPr/>
            <p:nvPr/>
          </p:nvSpPr>
          <p:spPr>
            <a:xfrm>
              <a:off x="1096466" y="5381065"/>
              <a:ext cx="24753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chemeClr val="tx2"/>
                  </a:solidFill>
                </a:rPr>
                <a:t>roulette wheel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62025" y="1760117"/>
            <a:ext cx="1025730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1159281" y="2432904"/>
            <a:ext cx="990313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40363" y="1865678"/>
            <a:ext cx="92745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202824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50"/>
              </p:ext>
            </p:extLst>
          </p:nvPr>
        </p:nvGraphicFramePr>
        <p:xfrm>
          <a:off x="1135157" y="2638010"/>
          <a:ext cx="9927263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29" name="圖片 28">
            <a:extLst>
              <a:ext uri="{FF2B5EF4-FFF2-40B4-BE49-F238E27FC236}">
                <a16:creationId xmlns:a16="http://schemas.microsoft.com/office/drawing/2014/main" id="{DD98957F-FA2A-4DFD-946A-1A9E0CB2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92" y="3532150"/>
            <a:ext cx="457240" cy="45724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BE8B52E-AF3A-4C6E-9FEC-80F07008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92" y="3516909"/>
            <a:ext cx="487722" cy="48772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3FBEAAB-9769-4884-8676-D419E39A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988" y="3532150"/>
            <a:ext cx="457240" cy="45724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D8A307B-0D95-4201-8D5C-52CF5B15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942" y="3550085"/>
            <a:ext cx="451143" cy="45724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93B03028-7556-465F-A52A-E0A02C46C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510" y="3523005"/>
            <a:ext cx="469433" cy="475529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5681973-6F20-4DE3-BC4A-9AD1A38BE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221" y="3541616"/>
            <a:ext cx="475529" cy="469433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7245480-2202-4F52-A827-4908C4DF2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318" y="3525746"/>
            <a:ext cx="469433" cy="46943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893C6920-29B1-4A65-BBE2-3AF84187D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0605" y="3541616"/>
            <a:ext cx="457240" cy="475529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6B49672B-7924-437C-B7D2-9FA28BB6EE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9603" y="3537671"/>
            <a:ext cx="481626" cy="47552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0BC462A-4013-45B4-8D06-D3AB74FEB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313" y="3523272"/>
            <a:ext cx="475529" cy="469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C514A9D6-4D42-4A6E-A5BC-3847E3756E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1119" y="3541294"/>
            <a:ext cx="469433" cy="4572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1E8EF3E4-D00E-4AD1-9D23-FA8CD1666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358" y="3541294"/>
            <a:ext cx="469433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098766"/>
            <a:ext cx="3914413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201783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884264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3" y="2481944"/>
            <a:ext cx="5778849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317038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27408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5383988" y="2618071"/>
            <a:ext cx="5457140" cy="2581575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the 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the Space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7"/>
            <a:chExt cx="6638891" cy="5538811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7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(simplify, expressed</a:t>
            </a:r>
            <a:r>
              <a:rPr kumimoji="0" lang="en-US" altLang="zh-TW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(simplify, expressed</a:t>
            </a:r>
            <a:r>
              <a:rPr kumimoji="0" lang="en-US" altLang="zh-TW" b="0" i="0" u="none" strike="noStrike" kern="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having transferred into space, the </a:t>
            </a:r>
            <a:r>
              <a:rPr lang="en-US" altLang="zh-TW" b="1" dirty="0">
                <a:solidFill>
                  <a:srgbClr val="FFC000"/>
                </a:solidFill>
              </a:rPr>
              <a:t>remaining connections</a:t>
            </a:r>
            <a:r>
              <a:rPr lang="en-US" altLang="zh-TW" dirty="0"/>
              <a:t> have to fit the completed space.</a:t>
            </a:r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close 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protowall1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protowall2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(none)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Calculation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/>
              <a:t>Patrol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function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7323136" cy="2883158"/>
          </a:xfrm>
        </p:spPr>
        <p:txBody>
          <a:bodyPr/>
          <a:lstStyle/>
          <a:p>
            <a:r>
              <a:rPr lang="en-US" altLang="zh-TW" dirty="0"/>
              <a:t>Setting about fitness function weights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481944"/>
            <a:ext cx="240662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6131"/>
          <a:stretch/>
        </p:blipFill>
        <p:spPr>
          <a:xfrm>
            <a:off x="8739912" y="2584808"/>
            <a:ext cx="2137711" cy="2654625"/>
          </a:xfrm>
          <a:prstGeom prst="roundRect">
            <a:avLst>
              <a:gd name="adj" fmla="val 1610"/>
            </a:avLst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79B0B-E5A9-4EE9-BF33-AC4CC0F2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AFDD0D-7086-4175-8C41-C8864CBB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248182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Raw data: </a:t>
            </a:r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Fitness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20046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Calculate the sum of the fitness score each chromosome.</a:t>
            </a:r>
          </a:p>
          <a:p>
            <a:endParaRPr lang="en-US" altLang="zh-TW" dirty="0"/>
          </a:p>
        </p:txBody>
      </p:sp>
      <p:graphicFrame>
        <p:nvGraphicFramePr>
          <p:cNvPr id="10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54333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'position', 'type'])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834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Fitness Comparison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30" y="1409700"/>
            <a:ext cx="79166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65993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Store the </a:t>
            </a:r>
            <a:r>
              <a:rPr lang="en-US" altLang="zh-TW" b="1" dirty="0">
                <a:solidFill>
                  <a:srgbClr val="FFC000"/>
                </a:solidFill>
              </a:rPr>
              <a:t>positions</a:t>
            </a:r>
            <a:r>
              <a:rPr lang="en-US" altLang="zh-TW" dirty="0"/>
              <a:t> and their </a:t>
            </a:r>
            <a:r>
              <a:rPr lang="en-US" altLang="zh-TW" b="1" dirty="0">
                <a:solidFill>
                  <a:srgbClr val="FFC000"/>
                </a:solidFill>
              </a:rPr>
              <a:t>gene types</a:t>
            </a:r>
            <a:r>
              <a:rPr lang="en-US" altLang="zh-TW" dirty="0"/>
              <a:t> each chromosome (individual).</a:t>
            </a:r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52610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2069987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4" y="2069989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8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1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36080"/>
            <a:ext cx="3037661" cy="130185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1" y="2069987"/>
            <a:ext cx="3037661" cy="13018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3" y="2069987"/>
            <a:ext cx="3037661" cy="13018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7"/>
            <a:ext cx="3037661" cy="130185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systematic framework to make game designers develop the game level rapidly.</a:t>
            </a:r>
          </a:p>
          <a:p>
            <a:pPr lvl="1"/>
            <a:r>
              <a:rPr lang="en-US" altLang="zh-TW" dirty="0"/>
              <a:t>Mission-driven topology.</a:t>
            </a:r>
          </a:p>
          <a:p>
            <a:pPr lvl="1"/>
            <a:r>
              <a:rPr lang="en-US" altLang="zh-TW" dirty="0"/>
              <a:t>Tool about procedural content generation for mission graph. </a:t>
            </a:r>
          </a:p>
          <a:p>
            <a:r>
              <a:rPr lang="en-US" altLang="zh-TW" dirty="0"/>
              <a:t>Multi-objective problem in GA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11942</TotalTime>
  <Words>4704</Words>
  <Application>Microsoft Office PowerPoint</Application>
  <PresentationFormat>寬螢幕</PresentationFormat>
  <Paragraphs>1290</Paragraphs>
  <Slides>87</Slides>
  <Notes>1</Notes>
  <HiddenSlides>11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104" baseType="lpstr">
      <vt:lpstr>Adobe Arabic</vt:lpstr>
      <vt:lpstr>Adobe Garamond Pro Bold</vt:lpstr>
      <vt:lpstr>微軟正黑體</vt:lpstr>
      <vt:lpstr>新細明體</vt:lpstr>
      <vt:lpstr>標楷體</vt:lpstr>
      <vt:lpstr>Arial</vt:lpstr>
      <vt:lpstr>Book Antiqua</vt:lpstr>
      <vt:lpstr>Calibri</vt:lpstr>
      <vt:lpstr>Calisto MT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Pseudocode of Rewrite System I</vt:lpstr>
      <vt:lpstr>FindMatchs with the Random seed</vt:lpstr>
      <vt:lpstr>“FindMatchs” works</vt:lpstr>
      <vt:lpstr>“Rewrite System I” works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Section 3. Generate the Space</vt:lpstr>
      <vt:lpstr>Rewrite System II</vt:lpstr>
      <vt:lpstr>Instruction of Rewrite System II</vt:lpstr>
      <vt:lpstr>Replacement of Rewrite System II</vt:lpstr>
      <vt:lpstr>Pseudocode of Rewrite System II</vt:lpstr>
      <vt:lpstr>“Rewrite System II” works</vt:lpstr>
      <vt:lpstr>Manual</vt:lpstr>
      <vt:lpstr>Manual</vt:lpstr>
      <vt:lpstr>Section 4. Volume Evolution</vt:lpstr>
      <vt:lpstr>Genetic Algorithm in Segments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</vt:lpstr>
      <vt:lpstr>Normalize the fitness scores</vt:lpstr>
      <vt:lpstr>Manual</vt:lpstr>
      <vt:lpstr>Manual</vt:lpstr>
      <vt:lpstr>Experimental Results</vt:lpstr>
      <vt:lpstr>Experiment design</vt:lpstr>
      <vt:lpstr>PowerPoint 簡報</vt:lpstr>
      <vt:lpstr>Data Collection</vt:lpstr>
      <vt:lpstr>Data Filtering of Fitness Comparison</vt:lpstr>
      <vt:lpstr>Fitness Comparison</vt:lpstr>
      <vt:lpstr>Data Filtering of Density Analysis</vt:lpstr>
      <vt:lpstr>Density Analysis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Salmon</cp:lastModifiedBy>
  <cp:revision>454</cp:revision>
  <dcterms:created xsi:type="dcterms:W3CDTF">2017-06-15T05:52:41Z</dcterms:created>
  <dcterms:modified xsi:type="dcterms:W3CDTF">2017-07-26T10:03:18Z</dcterms:modified>
</cp:coreProperties>
</file>